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67" r:id="rId2"/>
    <p:sldId id="311" r:id="rId3"/>
    <p:sldId id="261" r:id="rId4"/>
    <p:sldId id="281" r:id="rId5"/>
    <p:sldId id="331" r:id="rId6"/>
    <p:sldId id="332" r:id="rId7"/>
    <p:sldId id="329" r:id="rId8"/>
  </p:sldIdLst>
  <p:sldSz cx="12192000" cy="6858000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5280" autoAdjust="0"/>
  </p:normalViewPr>
  <p:slideViewPr>
    <p:cSldViewPr snapToGrid="0">
      <p:cViewPr varScale="1">
        <p:scale>
          <a:sx n="86" d="100"/>
          <a:sy n="86" d="100"/>
        </p:scale>
        <p:origin x="55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8B86CF-E5E6-4244-9924-92D9A1B7B830}" type="datetimeFigureOut">
              <a:rPr lang="es-CR" smtClean="0"/>
              <a:t>31/1/2020</a:t>
            </a:fld>
            <a:endParaRPr lang="es-C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8D24BB-48E7-4F63-9A26-7555B231293D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53868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B2D2D-9278-426A-92C7-5A0B708157A7}" type="datetimeFigureOut">
              <a:rPr lang="es-CR" smtClean="0"/>
              <a:t>31/1/2020</a:t>
            </a:fld>
            <a:endParaRPr lang="es-C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FACD6-B20F-4F85-928B-E81D6392F7FF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653858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B2D2D-9278-426A-92C7-5A0B708157A7}" type="datetimeFigureOut">
              <a:rPr lang="es-CR" smtClean="0"/>
              <a:t>31/1/2020</a:t>
            </a:fld>
            <a:endParaRPr lang="es-C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FACD6-B20F-4F85-928B-E81D6392F7FF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1609809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B2D2D-9278-426A-92C7-5A0B708157A7}" type="datetimeFigureOut">
              <a:rPr lang="es-CR" smtClean="0"/>
              <a:t>31/1/2020</a:t>
            </a:fld>
            <a:endParaRPr lang="es-C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FACD6-B20F-4F85-928B-E81D6392F7FF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882424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B2D2D-9278-426A-92C7-5A0B708157A7}" type="datetimeFigureOut">
              <a:rPr lang="es-CR" smtClean="0"/>
              <a:t>31/1/2020</a:t>
            </a:fld>
            <a:endParaRPr lang="es-CR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FACD6-B20F-4F85-928B-E81D6392F7FF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1118348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B2D2D-9278-426A-92C7-5A0B708157A7}" type="datetimeFigureOut">
              <a:rPr lang="es-CR" smtClean="0"/>
              <a:t>31/1/2020</a:t>
            </a:fld>
            <a:endParaRPr lang="es-CR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FACD6-B20F-4F85-928B-E81D6392F7FF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660131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B2D2D-9278-426A-92C7-5A0B708157A7}" type="datetimeFigureOut">
              <a:rPr lang="es-CR" smtClean="0"/>
              <a:t>31/1/2020</a:t>
            </a:fld>
            <a:endParaRPr lang="es-CR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FACD6-B20F-4F85-928B-E81D6392F7FF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4060810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B2D2D-9278-426A-92C7-5A0B708157A7}" type="datetimeFigureOut">
              <a:rPr lang="es-CR" smtClean="0"/>
              <a:t>31/1/2020</a:t>
            </a:fld>
            <a:endParaRPr lang="es-CR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FACD6-B20F-4F85-928B-E81D6392F7FF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1854941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B2D2D-9278-426A-92C7-5A0B708157A7}" type="datetimeFigureOut">
              <a:rPr lang="es-CR" smtClean="0"/>
              <a:t>31/1/2020</a:t>
            </a:fld>
            <a:endParaRPr lang="es-CR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FACD6-B20F-4F85-928B-E81D6392F7FF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600619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s-CR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B2D2D-9278-426A-92C7-5A0B708157A7}" type="datetimeFigureOut">
              <a:rPr lang="es-CR" smtClean="0"/>
              <a:t>31/1/2020</a:t>
            </a:fld>
            <a:endParaRPr lang="es-CR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FACD6-B20F-4F85-928B-E81D6392F7FF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4017388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B2D2D-9278-426A-92C7-5A0B708157A7}" type="datetimeFigureOut">
              <a:rPr lang="es-CR" smtClean="0"/>
              <a:t>31/1/2020</a:t>
            </a:fld>
            <a:endParaRPr lang="es-C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FACD6-B20F-4F85-928B-E81D6392F7FF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749050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B2D2D-9278-426A-92C7-5A0B708157A7}" type="datetimeFigureOut">
              <a:rPr lang="es-CR" smtClean="0"/>
              <a:t>31/1/2020</a:t>
            </a:fld>
            <a:endParaRPr lang="es-C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FACD6-B20F-4F85-928B-E81D6392F7FF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419684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52466" y="3068433"/>
            <a:ext cx="4936332" cy="358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609600" y="1392233"/>
            <a:ext cx="8400400" cy="1143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609600" y="2717800"/>
            <a:ext cx="6572400" cy="248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91054">
              <a:spcBef>
                <a:spcPts val="800"/>
              </a:spcBef>
              <a:spcAft>
                <a:spcPts val="0"/>
              </a:spcAft>
              <a:buSzPts val="2200"/>
              <a:buChar char="●"/>
              <a:defRPr/>
            </a:lvl1pPr>
            <a:lvl2pPr marL="1219170" lvl="1" indent="-491054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828754" lvl="2" indent="-491054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2438339" lvl="3" indent="-491054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marL="3047924" lvl="4" indent="-491054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marL="3657509" lvl="5" indent="-491054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marL="4267093" lvl="6" indent="-491054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marL="4876678" lvl="7" indent="-491054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marL="5486263" lvl="8" indent="-491054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71216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B2D2D-9278-426A-92C7-5A0B708157A7}" type="datetimeFigureOut">
              <a:rPr lang="es-CR" smtClean="0"/>
              <a:t>31/1/2020</a:t>
            </a:fld>
            <a:endParaRPr lang="es-C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FACD6-B20F-4F85-928B-E81D6392F7FF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57211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5" r:id="rId1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Imagen que contiene accesorio&#10;&#10;Descripción generada automáticamente">
            <a:extLst>
              <a:ext uri="{FF2B5EF4-FFF2-40B4-BE49-F238E27FC236}">
                <a16:creationId xmlns:a16="http://schemas.microsoft.com/office/drawing/2014/main" id="{E41FD165-19C4-45D4-95C2-B8E0781A9A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FA786FB-EA11-458E-B863-DF0A4724E852}"/>
              </a:ext>
            </a:extLst>
          </p:cNvPr>
          <p:cNvSpPr txBox="1"/>
          <p:nvPr/>
        </p:nvSpPr>
        <p:spPr>
          <a:xfrm>
            <a:off x="315926" y="2468317"/>
            <a:ext cx="1090357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Perspectiva de la protección de datos desde la ciudadanía </a:t>
            </a:r>
            <a:endParaRPr lang="es-CR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s-C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B7B3C54-401C-4C7F-AC4E-5AF67B5E22E6}"/>
              </a:ext>
            </a:extLst>
          </p:cNvPr>
          <p:cNvSpPr/>
          <p:nvPr/>
        </p:nvSpPr>
        <p:spPr>
          <a:xfrm>
            <a:off x="3320255" y="5893081"/>
            <a:ext cx="8726748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5399" algn="r">
              <a:lnSpc>
                <a:spcPct val="90000"/>
              </a:lnSpc>
              <a:spcAft>
                <a:spcPts val="1000"/>
              </a:spcAft>
            </a:pPr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“</a:t>
            </a:r>
            <a:endParaRPr lang="es-CR" sz="11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656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E0C381-2849-482A-90BE-37D0FBB92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3804" y="488271"/>
            <a:ext cx="6586491" cy="876741"/>
          </a:xfrm>
        </p:spPr>
        <p:txBody>
          <a:bodyPr anchor="b">
            <a:normAutofit/>
          </a:bodyPr>
          <a:lstStyle/>
          <a:p>
            <a:r>
              <a:rPr lang="es-CR" b="1" dirty="0">
                <a:latin typeface="+mn-lt"/>
              </a:rPr>
              <a:t>Enfoque ciudadano </a:t>
            </a:r>
            <a:endParaRPr lang="es-ES_tradnl" b="1" dirty="0">
              <a:latin typeface="+mn-lt"/>
            </a:endParaRPr>
          </a:p>
        </p:txBody>
      </p:sp>
      <p:pic>
        <p:nvPicPr>
          <p:cNvPr id="6" name="Imagen 5" descr="Imagen que contiene accesorio, paraguas&#10;&#10;Descripción generada automáticamente">
            <a:extLst>
              <a:ext uri="{FF2B5EF4-FFF2-40B4-BE49-F238E27FC236}">
                <a16:creationId xmlns:a16="http://schemas.microsoft.com/office/drawing/2014/main" id="{C40167B0-15EA-4DF9-BFC0-0B00C0FE54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93"/>
          <a:stretch/>
        </p:blipFill>
        <p:spPr>
          <a:xfrm>
            <a:off x="-124287" y="10"/>
            <a:ext cx="4243527" cy="6857991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5" y="2115117"/>
            <a:ext cx="6309360" cy="0"/>
          </a:xfrm>
          <a:prstGeom prst="line">
            <a:avLst/>
          </a:prstGeom>
          <a:ln w="19050">
            <a:solidFill>
              <a:srgbClr val="E98A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BAA16B0-1257-449D-8953-67852B432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3" y="2438401"/>
            <a:ext cx="6586489" cy="3785419"/>
          </a:xfrm>
        </p:spPr>
        <p:txBody>
          <a:bodyPr>
            <a:normAutofit/>
          </a:bodyPr>
          <a:lstStyle/>
          <a:p>
            <a:pPr algn="just">
              <a:buClr>
                <a:schemeClr val="accent2">
                  <a:lumMod val="50000"/>
                </a:schemeClr>
              </a:buClr>
              <a:buSzPct val="70000"/>
              <a:buFont typeface="Wingdings" panose="05000000000000000000" pitchFamily="2" charset="2"/>
              <a:buChar char="q"/>
            </a:pPr>
            <a:r>
              <a:rPr lang="es-CR" sz="2000" dirty="0"/>
              <a:t>La gente no protege lo que no produce.</a:t>
            </a:r>
          </a:p>
          <a:p>
            <a:pPr algn="just">
              <a:buClr>
                <a:schemeClr val="accent2">
                  <a:lumMod val="50000"/>
                </a:schemeClr>
              </a:buClr>
              <a:buSzPct val="70000"/>
              <a:buFont typeface="Wingdings" panose="05000000000000000000" pitchFamily="2" charset="2"/>
              <a:buChar char="q"/>
            </a:pPr>
            <a:r>
              <a:rPr lang="es-CR" sz="2000" dirty="0"/>
              <a:t>Los datos deben ser construidos con la ciudadanía. (procesos democráticos), Indispensable la alfabetización del dato, es el derecho a saber como construir los datos </a:t>
            </a:r>
            <a:endParaRPr lang="es-ES_tradnl" sz="2000" dirty="0"/>
          </a:p>
          <a:p>
            <a:pPr algn="just">
              <a:buClr>
                <a:schemeClr val="accent2">
                  <a:lumMod val="50000"/>
                </a:schemeClr>
              </a:buClr>
              <a:buSzPct val="70000"/>
              <a:buFont typeface="Wingdings" panose="05000000000000000000" pitchFamily="2" charset="2"/>
              <a:buChar char="q"/>
            </a:pPr>
            <a:r>
              <a:rPr lang="es-CR" sz="2000" dirty="0"/>
              <a:t>Los datos deben verse como un bien común.</a:t>
            </a:r>
          </a:p>
          <a:p>
            <a:pPr algn="just">
              <a:buClr>
                <a:schemeClr val="accent2">
                  <a:lumMod val="50000"/>
                </a:schemeClr>
              </a:buClr>
              <a:buSzPct val="70000"/>
              <a:buFont typeface="Wingdings" panose="05000000000000000000" pitchFamily="2" charset="2"/>
              <a:buChar char="q"/>
            </a:pPr>
            <a:r>
              <a:rPr lang="es-CR" sz="2000" dirty="0"/>
              <a:t>La ciudadanía solicita el derecho al dato.</a:t>
            </a:r>
          </a:p>
          <a:p>
            <a:pPr algn="just">
              <a:buClr>
                <a:schemeClr val="accent2">
                  <a:lumMod val="50000"/>
                </a:schemeClr>
              </a:buClr>
              <a:buSzPct val="70000"/>
              <a:buFont typeface="Wingdings" panose="05000000000000000000" pitchFamily="2" charset="2"/>
              <a:buChar char="q"/>
            </a:pPr>
            <a:r>
              <a:rPr lang="es-CR" sz="2000" dirty="0"/>
              <a:t>Esto implica no solo saber que datos se están tomando, quien los toma y para qué, sino también el derecho a saber leer e interpretar el dato para su propia toma de decisiones y esto implica formación ciudadana.</a:t>
            </a:r>
          </a:p>
        </p:txBody>
      </p:sp>
    </p:spTree>
    <p:extLst>
      <p:ext uri="{BB962C8B-B14F-4D97-AF65-F5344CB8AC3E}">
        <p14:creationId xmlns:p14="http://schemas.microsoft.com/office/powerpoint/2010/main" val="1408492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343269" y="568171"/>
            <a:ext cx="8400400" cy="584318"/>
          </a:xfrm>
          <a:prstGeom prst="rect">
            <a:avLst/>
          </a:prstGeom>
        </p:spPr>
        <p:txBody>
          <a:bodyPr spcFirstLastPara="1" vert="horz" wrap="square" lIns="0" tIns="0" rIns="0" bIns="0" rtlCol="0" anchor="b" anchorCtr="0">
            <a:noAutofit/>
          </a:bodyPr>
          <a:lstStyle/>
          <a:p>
            <a:r>
              <a:rPr lang="es-ES_tradnl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endParaRPr b="1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31715" y="568171"/>
            <a:ext cx="8711954" cy="4045012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es-CR" sz="2400" b="1" dirty="0"/>
              <a:t>Poco interés en el principio de responsabilidad demostrada.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endParaRPr lang="es-CR" sz="2400" b="1" dirty="0"/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es-CR" sz="2400" b="1" dirty="0"/>
              <a:t>La necesidad de intentar hacer interpretaciones al Principio de adecuación al Fin.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endParaRPr lang="es-ES_tradnl" sz="2400" b="1" dirty="0"/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es-CR" sz="2400" b="1" dirty="0"/>
              <a:t>Poca claridad en el manejo de ese consentimiento en menores de edad y personas con alguna discapacidad.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endParaRPr lang="es-CR" sz="2400" b="1" dirty="0"/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es-CR" sz="2400" b="1" dirty="0"/>
              <a:t>Dejar la responsabilidad de la protección de los datos personales enteramente en el personal de informática.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endParaRPr lang="es-CR" sz="2400" b="1" dirty="0"/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es-CR" sz="2400" b="1" dirty="0"/>
              <a:t>Aumento de vulnerabilidades en los funcionarios</a:t>
            </a:r>
          </a:p>
          <a:p>
            <a:pPr>
              <a:buClr>
                <a:schemeClr val="accent2">
                  <a:lumMod val="50000"/>
                </a:schemeClr>
              </a:buClr>
            </a:pPr>
            <a:endParaRPr lang="es-ES_tradnl" sz="2000" dirty="0"/>
          </a:p>
          <a:p>
            <a:pPr marL="118531" indent="0">
              <a:spcBef>
                <a:spcPts val="0"/>
              </a:spcBef>
              <a:buClr>
                <a:schemeClr val="accent2">
                  <a:lumMod val="50000"/>
                </a:schemeClr>
              </a:buClr>
              <a:buNone/>
            </a:pPr>
            <a:endParaRPr lang="es-CR" dirty="0"/>
          </a:p>
          <a:p>
            <a:pPr>
              <a:spcBef>
                <a:spcPts val="0"/>
              </a:spcBef>
              <a:buClr>
                <a:schemeClr val="accent2">
                  <a:lumMod val="50000"/>
                </a:schemeClr>
              </a:buClr>
            </a:pPr>
            <a:endParaRPr lang="es-CR" dirty="0"/>
          </a:p>
          <a:p>
            <a:pPr>
              <a:spcBef>
                <a:spcPts val="0"/>
              </a:spcBef>
              <a:buClr>
                <a:schemeClr val="accent2">
                  <a:lumMod val="50000"/>
                </a:schemeClr>
              </a:buClr>
            </a:pPr>
            <a:endParaRPr lang="es-CR" dirty="0"/>
          </a:p>
        </p:txBody>
      </p:sp>
      <p:sp>
        <p:nvSpPr>
          <p:cNvPr id="100" name="Google Shape;100;p19"/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</a:t>
            </a:fld>
            <a:endParaRPr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86A3218-B283-4525-9217-1B47DD8E8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364" y="71023"/>
            <a:ext cx="2412636" cy="18643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2468898-5A6E-4D55-85EC-308E785EE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23A947-2D45-4208-AE2B-64948C87A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9845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1CACF48-83E3-46AB-BF02-6F0913496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6665" y="14960"/>
            <a:ext cx="1974271" cy="1753358"/>
          </a:xfrm>
          <a:prstGeom prst="rect">
            <a:avLst/>
          </a:prstGeom>
        </p:spPr>
      </p:pic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5BBB0F9-6A59-4D02-A9C7-A2D651668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1721922"/>
            <a:ext cx="4218432" cy="4520560"/>
          </a:xfrm>
          <a:prstGeom prst="rect">
            <a:avLst/>
          </a:prstGeom>
          <a:ln w="9525">
            <a:solidFill>
              <a:srgbClr val="EFEFEF"/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n 2" descr="Imagen que contiene burbuja, objeto, luz, tabla&#10;&#10;Descripción generada automáticamente">
            <a:extLst>
              <a:ext uri="{FF2B5EF4-FFF2-40B4-BE49-F238E27FC236}">
                <a16:creationId xmlns:a16="http://schemas.microsoft.com/office/drawing/2014/main" id="{318CB97C-337E-4D89-BDD3-B1CE32E420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4583" y="14961"/>
            <a:ext cx="5267417" cy="6828080"/>
          </a:xfrm>
          <a:prstGeom prst="rect">
            <a:avLst/>
          </a:prstGeom>
        </p:spPr>
      </p:pic>
      <p:sp>
        <p:nvSpPr>
          <p:cNvPr id="11" name="Google Shape;99;p19">
            <a:extLst>
              <a:ext uri="{FF2B5EF4-FFF2-40B4-BE49-F238E27FC236}">
                <a16:creationId xmlns:a16="http://schemas.microsoft.com/office/drawing/2014/main" id="{848BA553-E7F2-4CB1-A53C-416D1A6D4D3D}"/>
              </a:ext>
            </a:extLst>
          </p:cNvPr>
          <p:cNvSpPr txBox="1">
            <a:spLocks/>
          </p:cNvSpPr>
          <p:nvPr/>
        </p:nvSpPr>
        <p:spPr>
          <a:xfrm>
            <a:off x="187492" y="301841"/>
            <a:ext cx="6737091" cy="4603501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es-CR" b="1" dirty="0"/>
              <a:t>Diseñar reglas cuyo objetivo sea equilibrar el desbalance entre Estado y ciudadanos producido por las herramientas digitales.</a:t>
            </a:r>
          </a:p>
          <a:p>
            <a:pPr marL="342900" indent="-342900" algn="l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endParaRPr lang="es-CR" b="1" dirty="0"/>
          </a:p>
          <a:p>
            <a:pPr marL="342900" indent="-342900" algn="l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es-ES_tradnl" b="1" dirty="0"/>
              <a:t>Sancionar normativa específica para el tratamiento de datos personales por parte de las fuerzas de seguridad.</a:t>
            </a:r>
          </a:p>
          <a:p>
            <a:pPr marL="342900" indent="-342900" algn="l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endParaRPr lang="es-ES_tradnl" b="1" dirty="0"/>
          </a:p>
          <a:p>
            <a:pPr marL="342900" indent="-342900" algn="l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es-CR" b="1" dirty="0"/>
              <a:t>Restringir al máximo la utilización de herramientas de hackeo estatal para investigación o vigilancia.</a:t>
            </a:r>
          </a:p>
          <a:p>
            <a:pPr marL="342900" indent="-342900" algn="l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endParaRPr lang="es-CR" b="1" dirty="0"/>
          </a:p>
          <a:p>
            <a:pPr marL="342900" indent="-342900" algn="l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es-CR" b="1" dirty="0"/>
              <a:t>Proteger el cifrado de las comunicaciones.</a:t>
            </a:r>
          </a:p>
          <a:p>
            <a:pPr marL="342900" indent="-342900" algn="l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endParaRPr lang="es-CR" b="1" dirty="0"/>
          </a:p>
          <a:p>
            <a:pPr marL="342900" indent="-342900" algn="l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es-CR" b="1" dirty="0"/>
              <a:t>Contemplar los peligros de IA en la generación de política pública. </a:t>
            </a:r>
          </a:p>
          <a:p>
            <a:pPr>
              <a:buClr>
                <a:schemeClr val="accent2">
                  <a:lumMod val="50000"/>
                </a:schemeClr>
              </a:buClr>
            </a:pPr>
            <a:endParaRPr lang="es-ES_tradnl" sz="2000" dirty="0"/>
          </a:p>
          <a:p>
            <a:pPr marL="118531">
              <a:spcBef>
                <a:spcPts val="0"/>
              </a:spcBef>
              <a:buClr>
                <a:schemeClr val="accent2">
                  <a:lumMod val="50000"/>
                </a:schemeClr>
              </a:buClr>
            </a:pPr>
            <a:endParaRPr lang="es-CR" dirty="0"/>
          </a:p>
          <a:p>
            <a:pPr>
              <a:spcBef>
                <a:spcPts val="0"/>
              </a:spcBef>
              <a:buClr>
                <a:schemeClr val="accent2">
                  <a:lumMod val="50000"/>
                </a:schemeClr>
              </a:buClr>
            </a:pPr>
            <a:endParaRPr lang="es-CR" dirty="0"/>
          </a:p>
          <a:p>
            <a:pPr>
              <a:spcBef>
                <a:spcPts val="0"/>
              </a:spcBef>
              <a:buClr>
                <a:schemeClr val="accent2">
                  <a:lumMod val="50000"/>
                </a:schemeClr>
              </a:buClr>
            </a:pP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1811103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1CACF48-83E3-46AB-BF02-6F0913496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6665" y="14960"/>
            <a:ext cx="1974271" cy="175335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AAC1164-03BA-43D7-A7A8-8F86B67D39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618" r="24199" b="14951"/>
          <a:stretch/>
        </p:blipFill>
        <p:spPr>
          <a:xfrm>
            <a:off x="790112" y="1286725"/>
            <a:ext cx="10191565" cy="479718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5167D78-0EDC-4C17-BBFC-309BD4D95931}"/>
              </a:ext>
            </a:extLst>
          </p:cNvPr>
          <p:cNvSpPr txBox="1"/>
          <p:nvPr/>
        </p:nvSpPr>
        <p:spPr>
          <a:xfrm>
            <a:off x="6889072" y="6312023"/>
            <a:ext cx="45808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000" dirty="0"/>
              <a:t>ALGORITMOS E INTELIGENCIA ARTIFICIAL EN LATINOAMÉRICA. Word </a:t>
            </a:r>
            <a:r>
              <a:rPr lang="es-ES_tradnl" sz="1000" dirty="0" err="1"/>
              <a:t>Widee</a:t>
            </a:r>
            <a:r>
              <a:rPr lang="es-ES_tradnl" sz="1000" dirty="0"/>
              <a:t> Web </a:t>
            </a:r>
            <a:r>
              <a:rPr lang="es-ES_tradnl" sz="1000" dirty="0" err="1"/>
              <a:t>Foundation</a:t>
            </a:r>
            <a:r>
              <a:rPr lang="es-ES_tradnl" sz="1000" dirty="0"/>
              <a:t>, setiembre 20158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C661CE49-185B-4BF3-BBD7-16CF8693DA59}"/>
              </a:ext>
            </a:extLst>
          </p:cNvPr>
          <p:cNvSpPr txBox="1">
            <a:spLocks/>
          </p:cNvSpPr>
          <p:nvPr/>
        </p:nvSpPr>
        <p:spPr>
          <a:xfrm>
            <a:off x="482636" y="519019"/>
            <a:ext cx="7551655" cy="936919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228594" lvl="0" indent="-228594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 panose="020B0604020202020204" pitchFamily="34" charset="0"/>
              <a:buNone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685783" lvl="1" indent="-228594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None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2pPr>
            <a:lvl3pPr marL="1142971" lvl="2" indent="-228594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 panose="020B0604020202020204" pitchFamily="34" charset="0"/>
              <a:buNone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3pPr>
            <a:lvl4pPr marL="1600160" lvl="3" indent="-228594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 panose="020B0604020202020204" pitchFamily="34" charset="0"/>
              <a:buNone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2057349" lvl="4" indent="-228594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 panose="020B0604020202020204" pitchFamily="34" charset="0"/>
              <a:buNone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5pPr>
            <a:lvl6pPr marL="2514537" lvl="5" indent="-228594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 panose="020B0604020202020204" pitchFamily="34" charset="0"/>
              <a:buNone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6pPr>
            <a:lvl7pPr marL="2971726" lvl="6" indent="-228594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 panose="020B0604020202020204" pitchFamily="34" charset="0"/>
              <a:buNone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7pPr>
            <a:lvl8pPr marL="3428914" lvl="7" indent="-228594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 panose="020B0604020202020204" pitchFamily="34" charset="0"/>
              <a:buNone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8pPr>
            <a:lvl9pPr marL="3886103" lvl="8" indent="-228594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 panose="020B0604020202020204" pitchFamily="34" charset="0"/>
              <a:buNone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R" b="1" dirty="0">
                <a:solidFill>
                  <a:schemeClr val="accent2">
                    <a:lumMod val="50000"/>
                  </a:schemeClr>
                </a:solidFill>
              </a:rPr>
              <a:t>La implementación de tecnología nunca puede desentenderse del contexto en el que se aplica. </a:t>
            </a:r>
          </a:p>
          <a:p>
            <a:endParaRPr lang="es-CR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s-CR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827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1CACF48-83E3-46AB-BF02-6F0913496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6665" y="14960"/>
            <a:ext cx="1974271" cy="175335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5167D78-0EDC-4C17-BBFC-309BD4D95931}"/>
              </a:ext>
            </a:extLst>
          </p:cNvPr>
          <p:cNvSpPr txBox="1"/>
          <p:nvPr/>
        </p:nvSpPr>
        <p:spPr>
          <a:xfrm>
            <a:off x="6889072" y="6312023"/>
            <a:ext cx="45808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000" dirty="0"/>
              <a:t>ALGORITMOS E INTELIGENCIA ARTIFICIAL EN LATINOAMÉRICA. Word </a:t>
            </a:r>
            <a:r>
              <a:rPr lang="es-ES_tradnl" sz="1000" dirty="0" err="1"/>
              <a:t>Widee</a:t>
            </a:r>
            <a:r>
              <a:rPr lang="es-ES_tradnl" sz="1000" dirty="0"/>
              <a:t> Web </a:t>
            </a:r>
            <a:r>
              <a:rPr lang="es-ES_tradnl" sz="1000" dirty="0" err="1"/>
              <a:t>Foundation</a:t>
            </a:r>
            <a:r>
              <a:rPr lang="es-ES_tradnl" sz="1000" dirty="0"/>
              <a:t>, setiembre 20158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10C54E5-9404-45F7-A09C-739D487C60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37" t="17864" r="30753" b="17023"/>
          <a:stretch/>
        </p:blipFill>
        <p:spPr>
          <a:xfrm>
            <a:off x="834502" y="1873513"/>
            <a:ext cx="11061577" cy="4465468"/>
          </a:xfrm>
          <a:prstGeom prst="rect">
            <a:avLst/>
          </a:prstGeom>
        </p:spPr>
      </p:pic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00DD1991-17B9-4CE5-8B0B-7729C372686E}"/>
              </a:ext>
            </a:extLst>
          </p:cNvPr>
          <p:cNvSpPr txBox="1">
            <a:spLocks/>
          </p:cNvSpPr>
          <p:nvPr/>
        </p:nvSpPr>
        <p:spPr>
          <a:xfrm>
            <a:off x="482636" y="519019"/>
            <a:ext cx="7551655" cy="936919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228594" lvl="0" indent="-228594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 panose="020B0604020202020204" pitchFamily="34" charset="0"/>
              <a:buNone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685783" lvl="1" indent="-228594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None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2pPr>
            <a:lvl3pPr marL="1142971" lvl="2" indent="-228594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 panose="020B0604020202020204" pitchFamily="34" charset="0"/>
              <a:buNone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3pPr>
            <a:lvl4pPr marL="1600160" lvl="3" indent="-228594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 panose="020B0604020202020204" pitchFamily="34" charset="0"/>
              <a:buNone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2057349" lvl="4" indent="-228594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 panose="020B0604020202020204" pitchFamily="34" charset="0"/>
              <a:buNone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5pPr>
            <a:lvl6pPr marL="2514537" lvl="5" indent="-228594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 panose="020B0604020202020204" pitchFamily="34" charset="0"/>
              <a:buNone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6pPr>
            <a:lvl7pPr marL="2971726" lvl="6" indent="-228594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 panose="020B0604020202020204" pitchFamily="34" charset="0"/>
              <a:buNone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7pPr>
            <a:lvl8pPr marL="3428914" lvl="7" indent="-228594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 panose="020B0604020202020204" pitchFamily="34" charset="0"/>
              <a:buNone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8pPr>
            <a:lvl9pPr marL="3886103" lvl="8" indent="-228594" algn="l" defTabSz="91437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 panose="020B0604020202020204" pitchFamily="34" charset="0"/>
              <a:buNone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R" b="1" dirty="0">
                <a:solidFill>
                  <a:schemeClr val="accent2">
                    <a:lumMod val="50000"/>
                  </a:schemeClr>
                </a:solidFill>
              </a:rPr>
              <a:t>La implementación de tecnología nunca puede desentenderse del contexto en el que se aplica. </a:t>
            </a:r>
          </a:p>
          <a:p>
            <a:endParaRPr lang="es-CR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s-CR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922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Imagen que contiene accesorio&#10;&#10;Descripción generada automáticamente">
            <a:extLst>
              <a:ext uri="{FF2B5EF4-FFF2-40B4-BE49-F238E27FC236}">
                <a16:creationId xmlns:a16="http://schemas.microsoft.com/office/drawing/2014/main" id="{E41FD165-19C4-45D4-95C2-B8E0781A9A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86695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FA786FB-EA11-458E-B863-DF0A4724E852}"/>
              </a:ext>
            </a:extLst>
          </p:cNvPr>
          <p:cNvSpPr txBox="1"/>
          <p:nvPr/>
        </p:nvSpPr>
        <p:spPr>
          <a:xfrm>
            <a:off x="315926" y="2468317"/>
            <a:ext cx="109035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Muchas Gracias</a:t>
            </a:r>
            <a:endParaRPr lang="es-CR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s-C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B7B3C54-401C-4C7F-AC4E-5AF67B5E22E6}"/>
              </a:ext>
            </a:extLst>
          </p:cNvPr>
          <p:cNvSpPr/>
          <p:nvPr/>
        </p:nvSpPr>
        <p:spPr>
          <a:xfrm>
            <a:off x="3320255" y="5893081"/>
            <a:ext cx="8726748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5399" algn="r">
              <a:lnSpc>
                <a:spcPct val="90000"/>
              </a:lnSpc>
              <a:spcAft>
                <a:spcPts val="1000"/>
              </a:spcAft>
            </a:pPr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“</a:t>
            </a:r>
            <a:endParaRPr lang="es-CR" sz="11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147175"/>
      </p:ext>
    </p:extLst>
  </p:cSld>
  <p:clrMapOvr>
    <a:masterClrMapping/>
  </p:clrMapOvr>
</p:sld>
</file>

<file path=ppt/theme/theme1.xml><?xml version="1.0" encoding="utf-8"?>
<a:theme xmlns:a="http://schemas.openxmlformats.org/drawingml/2006/main" name="SulaBatsu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laBatsu" id="{23207EC1-2782-46F9-B2A4-ACC367898697}" vid="{245D4373-F587-4DA2-978B-D1A9787F5D3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744</TotalTime>
  <Words>302</Words>
  <Application>Microsoft Office PowerPoint</Application>
  <PresentationFormat>Panorámica</PresentationFormat>
  <Paragraphs>38</Paragraphs>
  <Slides>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SulaBatsu</vt:lpstr>
      <vt:lpstr>Presentación de PowerPoint</vt:lpstr>
      <vt:lpstr>Enfoque ciudadano </vt:lpstr>
      <vt:lpstr> 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Christian Hidalgo</dc:creator>
  <cp:lastModifiedBy>Christian Hidalgo</cp:lastModifiedBy>
  <cp:revision>24</cp:revision>
  <dcterms:created xsi:type="dcterms:W3CDTF">2019-11-15T03:29:31Z</dcterms:created>
  <dcterms:modified xsi:type="dcterms:W3CDTF">2020-01-31T14:38:38Z</dcterms:modified>
</cp:coreProperties>
</file>